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36" r:id="rId2"/>
  </p:sldMasterIdLst>
  <p:notesMasterIdLst>
    <p:notesMasterId r:id="rId39"/>
  </p:notesMasterIdLst>
  <p:handoutMasterIdLst>
    <p:handoutMasterId r:id="rId40"/>
  </p:handoutMasterIdLst>
  <p:sldIdLst>
    <p:sldId id="379" r:id="rId3"/>
    <p:sldId id="380" r:id="rId4"/>
    <p:sldId id="389" r:id="rId5"/>
    <p:sldId id="410" r:id="rId6"/>
    <p:sldId id="421" r:id="rId7"/>
    <p:sldId id="422" r:id="rId8"/>
    <p:sldId id="439" r:id="rId9"/>
    <p:sldId id="423" r:id="rId10"/>
    <p:sldId id="424" r:id="rId11"/>
    <p:sldId id="437" r:id="rId12"/>
    <p:sldId id="438" r:id="rId13"/>
    <p:sldId id="425" r:id="rId14"/>
    <p:sldId id="426" r:id="rId15"/>
    <p:sldId id="427" r:id="rId16"/>
    <p:sldId id="428" r:id="rId17"/>
    <p:sldId id="429" r:id="rId18"/>
    <p:sldId id="433" r:id="rId19"/>
    <p:sldId id="434" r:id="rId20"/>
    <p:sldId id="435" r:id="rId21"/>
    <p:sldId id="436" r:id="rId22"/>
    <p:sldId id="411" r:id="rId23"/>
    <p:sldId id="397" r:id="rId24"/>
    <p:sldId id="412" r:id="rId25"/>
    <p:sldId id="394" r:id="rId26"/>
    <p:sldId id="413" r:id="rId27"/>
    <p:sldId id="400" r:id="rId28"/>
    <p:sldId id="415" r:id="rId29"/>
    <p:sldId id="440" r:id="rId30"/>
    <p:sldId id="441" r:id="rId31"/>
    <p:sldId id="443" r:id="rId32"/>
    <p:sldId id="444" r:id="rId33"/>
    <p:sldId id="445" r:id="rId34"/>
    <p:sldId id="446" r:id="rId35"/>
    <p:sldId id="447" r:id="rId36"/>
    <p:sldId id="448" r:id="rId37"/>
    <p:sldId id="383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33"/>
    <a:srgbClr val="FF0000"/>
    <a:srgbClr val="663300"/>
    <a:srgbClr val="FFFF00"/>
    <a:srgbClr val="0099FF"/>
    <a:srgbClr val="00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192" autoAdjust="0"/>
  </p:normalViewPr>
  <p:slideViewPr>
    <p:cSldViewPr snapToGrid="0"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Etheridge_Lectures_and_Tools\SC-NutrientRegressionsParm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18061203888072E-2"/>
          <c:y val="8.5005169808319514E-2"/>
          <c:w val="0.82992910501571915"/>
          <c:h val="0.8620553567167748"/>
        </c:manualLayout>
      </c:layout>
      <c:scatterChart>
        <c:scatterStyle val="lineMarker"/>
        <c:varyColors val="0"/>
        <c:ser>
          <c:idx val="1"/>
          <c:order val="0"/>
          <c:tx>
            <c:v>ln(TN)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2.3959389691673185E-2"/>
                  <c:y val="0.55257504175614358"/>
                </c:manualLayout>
              </c:layout>
              <c:numFmt formatCode="General" sourceLinked="0"/>
            </c:trendlineLbl>
          </c:trendline>
          <c:xVal>
            <c:numRef>
              <c:f>RegressionTN!$B$3:$B$211</c:f>
              <c:numCache>
                <c:formatCode>General</c:formatCode>
                <c:ptCount val="209"/>
                <c:pt idx="0">
                  <c:v>526</c:v>
                </c:pt>
                <c:pt idx="1">
                  <c:v>520</c:v>
                </c:pt>
                <c:pt idx="2">
                  <c:v>505</c:v>
                </c:pt>
                <c:pt idx="3">
                  <c:v>500</c:v>
                </c:pt>
                <c:pt idx="4">
                  <c:v>503</c:v>
                </c:pt>
                <c:pt idx="5">
                  <c:v>498</c:v>
                </c:pt>
                <c:pt idx="6">
                  <c:v>501</c:v>
                </c:pt>
                <c:pt idx="7">
                  <c:v>501</c:v>
                </c:pt>
                <c:pt idx="8">
                  <c:v>509</c:v>
                </c:pt>
                <c:pt idx="9">
                  <c:v>495</c:v>
                </c:pt>
                <c:pt idx="10">
                  <c:v>498</c:v>
                </c:pt>
                <c:pt idx="11">
                  <c:v>482</c:v>
                </c:pt>
                <c:pt idx="12">
                  <c:v>491</c:v>
                </c:pt>
                <c:pt idx="13">
                  <c:v>494</c:v>
                </c:pt>
                <c:pt idx="14">
                  <c:v>493</c:v>
                </c:pt>
                <c:pt idx="15">
                  <c:v>504</c:v>
                </c:pt>
                <c:pt idx="16">
                  <c:v>509</c:v>
                </c:pt>
                <c:pt idx="17">
                  <c:v>504</c:v>
                </c:pt>
                <c:pt idx="18">
                  <c:v>506</c:v>
                </c:pt>
                <c:pt idx="19">
                  <c:v>495</c:v>
                </c:pt>
                <c:pt idx="20">
                  <c:v>494</c:v>
                </c:pt>
                <c:pt idx="21">
                  <c:v>500</c:v>
                </c:pt>
                <c:pt idx="22">
                  <c:v>496</c:v>
                </c:pt>
                <c:pt idx="23">
                  <c:v>496</c:v>
                </c:pt>
                <c:pt idx="24">
                  <c:v>496</c:v>
                </c:pt>
                <c:pt idx="25">
                  <c:v>508</c:v>
                </c:pt>
                <c:pt idx="26">
                  <c:v>507</c:v>
                </c:pt>
                <c:pt idx="27">
                  <c:v>501</c:v>
                </c:pt>
                <c:pt idx="28">
                  <c:v>500</c:v>
                </c:pt>
                <c:pt idx="29">
                  <c:v>497</c:v>
                </c:pt>
                <c:pt idx="30">
                  <c:v>495</c:v>
                </c:pt>
                <c:pt idx="31">
                  <c:v>495</c:v>
                </c:pt>
                <c:pt idx="32">
                  <c:v>490</c:v>
                </c:pt>
                <c:pt idx="33">
                  <c:v>480</c:v>
                </c:pt>
                <c:pt idx="34">
                  <c:v>482</c:v>
                </c:pt>
                <c:pt idx="35">
                  <c:v>490</c:v>
                </c:pt>
                <c:pt idx="36">
                  <c:v>485</c:v>
                </c:pt>
                <c:pt idx="37">
                  <c:v>465</c:v>
                </c:pt>
                <c:pt idx="38">
                  <c:v>457</c:v>
                </c:pt>
                <c:pt idx="39">
                  <c:v>482</c:v>
                </c:pt>
                <c:pt idx="40">
                  <c:v>482</c:v>
                </c:pt>
                <c:pt idx="41">
                  <c:v>487</c:v>
                </c:pt>
                <c:pt idx="42">
                  <c:v>480</c:v>
                </c:pt>
                <c:pt idx="43">
                  <c:v>482</c:v>
                </c:pt>
                <c:pt idx="44">
                  <c:v>488</c:v>
                </c:pt>
                <c:pt idx="45">
                  <c:v>478</c:v>
                </c:pt>
                <c:pt idx="46">
                  <c:v>453</c:v>
                </c:pt>
                <c:pt idx="47">
                  <c:v>458</c:v>
                </c:pt>
                <c:pt idx="48">
                  <c:v>451</c:v>
                </c:pt>
                <c:pt idx="49">
                  <c:v>452</c:v>
                </c:pt>
                <c:pt idx="50">
                  <c:v>443</c:v>
                </c:pt>
                <c:pt idx="51">
                  <c:v>451</c:v>
                </c:pt>
                <c:pt idx="52">
                  <c:v>367</c:v>
                </c:pt>
                <c:pt idx="53">
                  <c:v>306</c:v>
                </c:pt>
                <c:pt idx="54">
                  <c:v>358</c:v>
                </c:pt>
                <c:pt idx="55">
                  <c:v>323</c:v>
                </c:pt>
                <c:pt idx="56">
                  <c:v>337</c:v>
                </c:pt>
                <c:pt idx="57">
                  <c:v>367</c:v>
                </c:pt>
                <c:pt idx="58">
                  <c:v>290</c:v>
                </c:pt>
                <c:pt idx="59">
                  <c:v>240</c:v>
                </c:pt>
                <c:pt idx="60">
                  <c:v>232</c:v>
                </c:pt>
                <c:pt idx="61">
                  <c:v>216</c:v>
                </c:pt>
                <c:pt idx="62">
                  <c:v>194</c:v>
                </c:pt>
                <c:pt idx="63">
                  <c:v>190</c:v>
                </c:pt>
                <c:pt idx="64">
                  <c:v>179</c:v>
                </c:pt>
                <c:pt idx="65">
                  <c:v>193</c:v>
                </c:pt>
                <c:pt idx="66">
                  <c:v>197</c:v>
                </c:pt>
                <c:pt idx="67">
                  <c:v>165</c:v>
                </c:pt>
                <c:pt idx="68">
                  <c:v>145</c:v>
                </c:pt>
                <c:pt idx="69">
                  <c:v>142</c:v>
                </c:pt>
                <c:pt idx="70">
                  <c:v>135</c:v>
                </c:pt>
                <c:pt idx="71">
                  <c:v>154</c:v>
                </c:pt>
                <c:pt idx="72">
                  <c:v>164</c:v>
                </c:pt>
                <c:pt idx="73">
                  <c:v>166</c:v>
                </c:pt>
                <c:pt idx="74">
                  <c:v>177</c:v>
                </c:pt>
                <c:pt idx="75">
                  <c:v>177</c:v>
                </c:pt>
                <c:pt idx="76">
                  <c:v>180</c:v>
                </c:pt>
                <c:pt idx="77">
                  <c:v>178</c:v>
                </c:pt>
                <c:pt idx="78">
                  <c:v>188</c:v>
                </c:pt>
                <c:pt idx="79">
                  <c:v>227</c:v>
                </c:pt>
                <c:pt idx="80">
                  <c:v>234</c:v>
                </c:pt>
                <c:pt idx="81">
                  <c:v>266</c:v>
                </c:pt>
                <c:pt idx="82">
                  <c:v>331</c:v>
                </c:pt>
                <c:pt idx="83">
                  <c:v>334</c:v>
                </c:pt>
                <c:pt idx="84">
                  <c:v>332</c:v>
                </c:pt>
                <c:pt idx="85">
                  <c:v>339</c:v>
                </c:pt>
                <c:pt idx="86">
                  <c:v>364</c:v>
                </c:pt>
                <c:pt idx="87">
                  <c:v>369</c:v>
                </c:pt>
                <c:pt idx="88">
                  <c:v>380</c:v>
                </c:pt>
                <c:pt idx="89">
                  <c:v>394</c:v>
                </c:pt>
                <c:pt idx="90">
                  <c:v>417</c:v>
                </c:pt>
                <c:pt idx="91">
                  <c:v>420</c:v>
                </c:pt>
                <c:pt idx="92">
                  <c:v>424</c:v>
                </c:pt>
                <c:pt idx="93">
                  <c:v>436</c:v>
                </c:pt>
                <c:pt idx="94">
                  <c:v>434</c:v>
                </c:pt>
                <c:pt idx="95">
                  <c:v>430</c:v>
                </c:pt>
                <c:pt idx="96">
                  <c:v>439</c:v>
                </c:pt>
                <c:pt idx="97">
                  <c:v>428</c:v>
                </c:pt>
                <c:pt idx="98">
                  <c:v>430</c:v>
                </c:pt>
                <c:pt idx="99">
                  <c:v>409</c:v>
                </c:pt>
                <c:pt idx="100">
                  <c:v>342</c:v>
                </c:pt>
                <c:pt idx="101">
                  <c:v>354</c:v>
                </c:pt>
                <c:pt idx="102">
                  <c:v>381</c:v>
                </c:pt>
                <c:pt idx="103">
                  <c:v>405</c:v>
                </c:pt>
                <c:pt idx="104">
                  <c:v>397</c:v>
                </c:pt>
                <c:pt idx="105">
                  <c:v>387</c:v>
                </c:pt>
                <c:pt idx="106">
                  <c:v>387</c:v>
                </c:pt>
                <c:pt idx="107">
                  <c:v>387</c:v>
                </c:pt>
                <c:pt idx="108">
                  <c:v>387</c:v>
                </c:pt>
                <c:pt idx="109">
                  <c:v>387</c:v>
                </c:pt>
                <c:pt idx="110">
                  <c:v>387</c:v>
                </c:pt>
                <c:pt idx="111">
                  <c:v>387</c:v>
                </c:pt>
                <c:pt idx="112">
                  <c:v>387</c:v>
                </c:pt>
                <c:pt idx="113">
                  <c:v>386</c:v>
                </c:pt>
                <c:pt idx="114">
                  <c:v>386</c:v>
                </c:pt>
                <c:pt idx="115">
                  <c:v>386</c:v>
                </c:pt>
                <c:pt idx="116">
                  <c:v>386</c:v>
                </c:pt>
                <c:pt idx="117">
                  <c:v>386</c:v>
                </c:pt>
                <c:pt idx="118">
                  <c:v>386</c:v>
                </c:pt>
                <c:pt idx="119">
                  <c:v>386</c:v>
                </c:pt>
                <c:pt idx="120">
                  <c:v>386</c:v>
                </c:pt>
                <c:pt idx="121">
                  <c:v>386</c:v>
                </c:pt>
                <c:pt idx="122">
                  <c:v>386</c:v>
                </c:pt>
                <c:pt idx="123">
                  <c:v>386</c:v>
                </c:pt>
                <c:pt idx="124">
                  <c:v>386</c:v>
                </c:pt>
                <c:pt idx="125">
                  <c:v>386</c:v>
                </c:pt>
                <c:pt idx="126">
                  <c:v>392</c:v>
                </c:pt>
                <c:pt idx="127">
                  <c:v>396</c:v>
                </c:pt>
                <c:pt idx="128">
                  <c:v>382</c:v>
                </c:pt>
                <c:pt idx="129">
                  <c:v>388</c:v>
                </c:pt>
                <c:pt idx="130">
                  <c:v>383</c:v>
                </c:pt>
                <c:pt idx="131">
                  <c:v>377</c:v>
                </c:pt>
                <c:pt idx="132">
                  <c:v>372</c:v>
                </c:pt>
                <c:pt idx="133">
                  <c:v>379</c:v>
                </c:pt>
                <c:pt idx="134">
                  <c:v>378</c:v>
                </c:pt>
                <c:pt idx="135">
                  <c:v>381</c:v>
                </c:pt>
                <c:pt idx="136">
                  <c:v>388</c:v>
                </c:pt>
                <c:pt idx="137">
                  <c:v>389</c:v>
                </c:pt>
                <c:pt idx="138">
                  <c:v>374</c:v>
                </c:pt>
                <c:pt idx="139">
                  <c:v>374</c:v>
                </c:pt>
                <c:pt idx="140">
                  <c:v>381</c:v>
                </c:pt>
                <c:pt idx="141">
                  <c:v>394</c:v>
                </c:pt>
                <c:pt idx="142">
                  <c:v>389</c:v>
                </c:pt>
                <c:pt idx="143">
                  <c:v>385</c:v>
                </c:pt>
                <c:pt idx="144">
                  <c:v>380</c:v>
                </c:pt>
                <c:pt idx="145">
                  <c:v>357</c:v>
                </c:pt>
                <c:pt idx="146">
                  <c:v>366</c:v>
                </c:pt>
                <c:pt idx="147">
                  <c:v>375</c:v>
                </c:pt>
                <c:pt idx="148">
                  <c:v>410</c:v>
                </c:pt>
                <c:pt idx="149">
                  <c:v>444</c:v>
                </c:pt>
                <c:pt idx="150">
                  <c:v>498</c:v>
                </c:pt>
                <c:pt idx="151">
                  <c:v>501</c:v>
                </c:pt>
                <c:pt idx="152">
                  <c:v>503</c:v>
                </c:pt>
                <c:pt idx="153">
                  <c:v>511</c:v>
                </c:pt>
                <c:pt idx="154">
                  <c:v>508</c:v>
                </c:pt>
                <c:pt idx="155">
                  <c:v>510</c:v>
                </c:pt>
                <c:pt idx="156">
                  <c:v>506</c:v>
                </c:pt>
                <c:pt idx="157">
                  <c:v>506</c:v>
                </c:pt>
                <c:pt idx="158">
                  <c:v>502</c:v>
                </c:pt>
                <c:pt idx="159">
                  <c:v>496</c:v>
                </c:pt>
                <c:pt idx="160">
                  <c:v>496</c:v>
                </c:pt>
                <c:pt idx="161">
                  <c:v>491</c:v>
                </c:pt>
                <c:pt idx="162">
                  <c:v>491</c:v>
                </c:pt>
                <c:pt idx="163">
                  <c:v>482</c:v>
                </c:pt>
                <c:pt idx="164">
                  <c:v>489</c:v>
                </c:pt>
                <c:pt idx="165">
                  <c:v>494</c:v>
                </c:pt>
                <c:pt idx="166">
                  <c:v>494</c:v>
                </c:pt>
                <c:pt idx="167">
                  <c:v>335</c:v>
                </c:pt>
                <c:pt idx="168">
                  <c:v>488</c:v>
                </c:pt>
                <c:pt idx="169">
                  <c:v>497</c:v>
                </c:pt>
                <c:pt idx="170">
                  <c:v>490</c:v>
                </c:pt>
                <c:pt idx="171">
                  <c:v>488</c:v>
                </c:pt>
                <c:pt idx="172">
                  <c:v>494</c:v>
                </c:pt>
                <c:pt idx="173">
                  <c:v>500</c:v>
                </c:pt>
                <c:pt idx="174">
                  <c:v>489</c:v>
                </c:pt>
                <c:pt idx="175">
                  <c:v>502</c:v>
                </c:pt>
                <c:pt idx="176">
                  <c:v>504</c:v>
                </c:pt>
                <c:pt idx="177">
                  <c:v>500</c:v>
                </c:pt>
                <c:pt idx="178">
                  <c:v>505</c:v>
                </c:pt>
                <c:pt idx="179">
                  <c:v>503</c:v>
                </c:pt>
                <c:pt idx="180">
                  <c:v>497</c:v>
                </c:pt>
                <c:pt idx="181">
                  <c:v>502</c:v>
                </c:pt>
                <c:pt idx="182">
                  <c:v>500</c:v>
                </c:pt>
                <c:pt idx="183">
                  <c:v>499</c:v>
                </c:pt>
                <c:pt idx="184">
                  <c:v>499</c:v>
                </c:pt>
                <c:pt idx="185">
                  <c:v>498</c:v>
                </c:pt>
                <c:pt idx="186">
                  <c:v>501</c:v>
                </c:pt>
                <c:pt idx="187">
                  <c:v>501</c:v>
                </c:pt>
                <c:pt idx="188">
                  <c:v>501</c:v>
                </c:pt>
                <c:pt idx="189">
                  <c:v>491</c:v>
                </c:pt>
                <c:pt idx="190">
                  <c:v>496</c:v>
                </c:pt>
                <c:pt idx="191">
                  <c:v>497</c:v>
                </c:pt>
                <c:pt idx="192">
                  <c:v>497</c:v>
                </c:pt>
                <c:pt idx="193">
                  <c:v>489</c:v>
                </c:pt>
                <c:pt idx="194">
                  <c:v>488</c:v>
                </c:pt>
                <c:pt idx="195">
                  <c:v>490</c:v>
                </c:pt>
                <c:pt idx="196">
                  <c:v>491</c:v>
                </c:pt>
                <c:pt idx="197">
                  <c:v>486</c:v>
                </c:pt>
                <c:pt idx="198">
                  <c:v>478</c:v>
                </c:pt>
                <c:pt idx="199">
                  <c:v>487</c:v>
                </c:pt>
                <c:pt idx="200">
                  <c:v>481</c:v>
                </c:pt>
                <c:pt idx="201">
                  <c:v>475</c:v>
                </c:pt>
                <c:pt idx="202">
                  <c:v>481</c:v>
                </c:pt>
                <c:pt idx="203">
                  <c:v>482</c:v>
                </c:pt>
                <c:pt idx="204">
                  <c:v>484</c:v>
                </c:pt>
                <c:pt idx="205">
                  <c:v>479</c:v>
                </c:pt>
                <c:pt idx="206">
                  <c:v>462</c:v>
                </c:pt>
                <c:pt idx="207">
                  <c:v>476</c:v>
                </c:pt>
                <c:pt idx="208">
                  <c:v>471</c:v>
                </c:pt>
              </c:numCache>
            </c:numRef>
          </c:xVal>
          <c:yVal>
            <c:numRef>
              <c:f>RegressionTN!$I$3:$I$211</c:f>
              <c:numCache>
                <c:formatCode>General</c:formatCode>
                <c:ptCount val="209"/>
                <c:pt idx="0">
                  <c:v>1.3217558399823202</c:v>
                </c:pt>
                <c:pt idx="1">
                  <c:v>1.2892326482767593</c:v>
                </c:pt>
                <c:pt idx="2">
                  <c:v>1.3323660190943343</c:v>
                </c:pt>
                <c:pt idx="3">
                  <c:v>1.3506671834767405</c:v>
                </c:pt>
                <c:pt idx="4">
                  <c:v>1.2837077723447896</c:v>
                </c:pt>
                <c:pt idx="5">
                  <c:v>1.2892326482767593</c:v>
                </c:pt>
                <c:pt idx="6">
                  <c:v>1.2584609896100061</c:v>
                </c:pt>
                <c:pt idx="7">
                  <c:v>1.2864740258376797</c:v>
                </c:pt>
                <c:pt idx="8">
                  <c:v>1.3323660190943343</c:v>
                </c:pt>
                <c:pt idx="9">
                  <c:v>1.3110318766193438</c:v>
                </c:pt>
                <c:pt idx="10">
                  <c:v>1.2612978709452061</c:v>
                </c:pt>
                <c:pt idx="11">
                  <c:v>1.2178757094949266</c:v>
                </c:pt>
                <c:pt idx="12">
                  <c:v>1.430311246536665</c:v>
                </c:pt>
                <c:pt idx="13">
                  <c:v>1.4350845252893221</c:v>
                </c:pt>
                <c:pt idx="14">
                  <c:v>1.446918982936326</c:v>
                </c:pt>
                <c:pt idx="15">
                  <c:v>1.442201993058186</c:v>
                </c:pt>
                <c:pt idx="16">
                  <c:v>1.4445632692438664</c:v>
                </c:pt>
                <c:pt idx="17">
                  <c:v>1.4951487660319727</c:v>
                </c:pt>
                <c:pt idx="18">
                  <c:v>1.4973884086254774</c:v>
                </c:pt>
                <c:pt idx="19">
                  <c:v>1.4134230285081426</c:v>
                </c:pt>
                <c:pt idx="20">
                  <c:v>1.430311246536665</c:v>
                </c:pt>
                <c:pt idx="21">
                  <c:v>1.3812818192963463</c:v>
                </c:pt>
                <c:pt idx="22">
                  <c:v>1.3737155789130313</c:v>
                </c:pt>
                <c:pt idx="23">
                  <c:v>1.4609379041156563</c:v>
                </c:pt>
                <c:pt idx="24">
                  <c:v>1.4445632692438664</c:v>
                </c:pt>
                <c:pt idx="25">
                  <c:v>1.4929040961781479</c:v>
                </c:pt>
                <c:pt idx="26">
                  <c:v>1.506297153514587</c:v>
                </c:pt>
                <c:pt idx="27">
                  <c:v>1.4609379041156563</c:v>
                </c:pt>
                <c:pt idx="28">
                  <c:v>1.5040773967762748</c:v>
                </c:pt>
                <c:pt idx="29">
                  <c:v>1.4374626476942889</c:v>
                </c:pt>
                <c:pt idx="30">
                  <c:v>1.4655675420143974</c:v>
                </c:pt>
                <c:pt idx="31">
                  <c:v>1.4632554022560189</c:v>
                </c:pt>
                <c:pt idx="32">
                  <c:v>1.3987168811184481</c:v>
                </c:pt>
                <c:pt idx="33">
                  <c:v>1.5195132049061133</c:v>
                </c:pt>
                <c:pt idx="34">
                  <c:v>1.410986973710262</c:v>
                </c:pt>
                <c:pt idx="35">
                  <c:v>1.4011829736136419</c:v>
                </c:pt>
                <c:pt idx="36">
                  <c:v>1.4350845252893221</c:v>
                </c:pt>
                <c:pt idx="37">
                  <c:v>1.4539530095937061</c:v>
                </c:pt>
                <c:pt idx="38">
                  <c:v>1.4255150742731719</c:v>
                </c:pt>
                <c:pt idx="39">
                  <c:v>1.4350845252893221</c:v>
                </c:pt>
                <c:pt idx="40">
                  <c:v>1.430311246536665</c:v>
                </c:pt>
                <c:pt idx="41">
                  <c:v>1.410986973710262</c:v>
                </c:pt>
                <c:pt idx="42">
                  <c:v>1.4398351280479198</c:v>
                </c:pt>
                <c:pt idx="43">
                  <c:v>1.4327007339340458</c:v>
                </c:pt>
                <c:pt idx="44">
                  <c:v>1.442201993058186</c:v>
                </c:pt>
                <c:pt idx="45">
                  <c:v>1.4973884086254774</c:v>
                </c:pt>
                <c:pt idx="46">
                  <c:v>1.3164082336557241</c:v>
                </c:pt>
                <c:pt idx="47">
                  <c:v>1.2864740258376797</c:v>
                </c:pt>
                <c:pt idx="48">
                  <c:v>1.2499017362143352</c:v>
                </c:pt>
                <c:pt idx="49">
                  <c:v>1.272565595791548</c:v>
                </c:pt>
                <c:pt idx="50">
                  <c:v>1.2892326482767593</c:v>
                </c:pt>
                <c:pt idx="51">
                  <c:v>1.1505720275988216</c:v>
                </c:pt>
                <c:pt idx="52">
                  <c:v>1.0750024230289761</c:v>
                </c:pt>
                <c:pt idx="53">
                  <c:v>0.99694863489160968</c:v>
                </c:pt>
                <c:pt idx="54">
                  <c:v>0.9669838461896737</c:v>
                </c:pt>
                <c:pt idx="55">
                  <c:v>0.73716406597671957</c:v>
                </c:pt>
                <c:pt idx="56">
                  <c:v>0.79299251552966143</c:v>
                </c:pt>
                <c:pt idx="57">
                  <c:v>0.85441532815606758</c:v>
                </c:pt>
                <c:pt idx="58">
                  <c:v>0.6981347220709847</c:v>
                </c:pt>
                <c:pt idx="59">
                  <c:v>0.43178241642553783</c:v>
                </c:pt>
                <c:pt idx="60">
                  <c:v>0.32930374714260086</c:v>
                </c:pt>
                <c:pt idx="61">
                  <c:v>0.3646431135879093</c:v>
                </c:pt>
                <c:pt idx="62">
                  <c:v>0.17395330712343807</c:v>
                </c:pt>
                <c:pt idx="63">
                  <c:v>0.18232155679395451</c:v>
                </c:pt>
                <c:pt idx="64">
                  <c:v>0.16551443847757352</c:v>
                </c:pt>
                <c:pt idx="65">
                  <c:v>0.25464221837358075</c:v>
                </c:pt>
                <c:pt idx="66">
                  <c:v>0.25464221837358075</c:v>
                </c:pt>
                <c:pt idx="67">
                  <c:v>0.48858001481867114</c:v>
                </c:pt>
                <c:pt idx="68">
                  <c:v>0.13102826240640428</c:v>
                </c:pt>
                <c:pt idx="69">
                  <c:v>0.13976194237515871</c:v>
                </c:pt>
                <c:pt idx="70">
                  <c:v>-0.17435338714477788</c:v>
                </c:pt>
                <c:pt idx="71">
                  <c:v>3.9220713153281336E-2</c:v>
                </c:pt>
                <c:pt idx="72">
                  <c:v>8.6177696241052482E-2</c:v>
                </c:pt>
                <c:pt idx="73">
                  <c:v>0.19062035960864962</c:v>
                </c:pt>
                <c:pt idx="74">
                  <c:v>9.5310179804324879E-2</c:v>
                </c:pt>
                <c:pt idx="75">
                  <c:v>0.13102826240640428</c:v>
                </c:pt>
                <c:pt idx="76">
                  <c:v>0.17395330712343807</c:v>
                </c:pt>
                <c:pt idx="77">
                  <c:v>6.765864847381485E-2</c:v>
                </c:pt>
                <c:pt idx="78">
                  <c:v>4.8790164169432076E-2</c:v>
                </c:pt>
                <c:pt idx="79">
                  <c:v>0.22314355131420971</c:v>
                </c:pt>
                <c:pt idx="80">
                  <c:v>0.25464221837358075</c:v>
                </c:pt>
                <c:pt idx="81">
                  <c:v>0.38526240079064522</c:v>
                </c:pt>
                <c:pt idx="82">
                  <c:v>0.72754860727727799</c:v>
                </c:pt>
                <c:pt idx="83">
                  <c:v>0.71294980785612561</c:v>
                </c:pt>
                <c:pt idx="84">
                  <c:v>0.68813463873640113</c:v>
                </c:pt>
                <c:pt idx="85">
                  <c:v>0.75141608868392118</c:v>
                </c:pt>
                <c:pt idx="86">
                  <c:v>0.77472716755236803</c:v>
                </c:pt>
                <c:pt idx="87">
                  <c:v>0.90016134994427111</c:v>
                </c:pt>
                <c:pt idx="88">
                  <c:v>0.77472716755236803</c:v>
                </c:pt>
                <c:pt idx="89">
                  <c:v>0.88789125735245755</c:v>
                </c:pt>
                <c:pt idx="90">
                  <c:v>0.88376754016859527</c:v>
                </c:pt>
                <c:pt idx="91">
                  <c:v>0.84586826757760925</c:v>
                </c:pt>
                <c:pt idx="92">
                  <c:v>0.99694863489160968</c:v>
                </c:pt>
                <c:pt idx="93">
                  <c:v>0.90016134994427111</c:v>
                </c:pt>
                <c:pt idx="94">
                  <c:v>0.92028275314369268</c:v>
                </c:pt>
                <c:pt idx="95">
                  <c:v>0.88376754016859527</c:v>
                </c:pt>
                <c:pt idx="96">
                  <c:v>0.91629073187415511</c:v>
                </c:pt>
                <c:pt idx="97">
                  <c:v>0.87962674750256364</c:v>
                </c:pt>
                <c:pt idx="98">
                  <c:v>0.82855181756614882</c:v>
                </c:pt>
                <c:pt idx="99">
                  <c:v>1.1019400787607843</c:v>
                </c:pt>
                <c:pt idx="100">
                  <c:v>0.79750719588418817</c:v>
                </c:pt>
                <c:pt idx="101">
                  <c:v>0.7466879474879754</c:v>
                </c:pt>
                <c:pt idx="102">
                  <c:v>0.86710048768338399</c:v>
                </c:pt>
                <c:pt idx="103">
                  <c:v>0.88376754016859527</c:v>
                </c:pt>
                <c:pt idx="104">
                  <c:v>0.73236789371322653</c:v>
                </c:pt>
                <c:pt idx="105">
                  <c:v>0.79299251552966143</c:v>
                </c:pt>
                <c:pt idx="106">
                  <c:v>0.70309751141311383</c:v>
                </c:pt>
                <c:pt idx="107">
                  <c:v>0.77472716755236803</c:v>
                </c:pt>
                <c:pt idx="108">
                  <c:v>0.76546784213957186</c:v>
                </c:pt>
                <c:pt idx="109">
                  <c:v>0.7466879474879754</c:v>
                </c:pt>
                <c:pt idx="110">
                  <c:v>0.72754860727727799</c:v>
                </c:pt>
                <c:pt idx="111">
                  <c:v>0.76080582903376071</c:v>
                </c:pt>
                <c:pt idx="112">
                  <c:v>0.77932487680099793</c:v>
                </c:pt>
                <c:pt idx="113">
                  <c:v>0.76080582903376071</c:v>
                </c:pt>
                <c:pt idx="114">
                  <c:v>0.79299251552966143</c:v>
                </c:pt>
                <c:pt idx="115">
                  <c:v>0.79750719588418817</c:v>
                </c:pt>
                <c:pt idx="116">
                  <c:v>0.78845736036427028</c:v>
                </c:pt>
                <c:pt idx="117">
                  <c:v>0.8109302162163291</c:v>
                </c:pt>
                <c:pt idx="118">
                  <c:v>0.79299251552966143</c:v>
                </c:pt>
                <c:pt idx="119">
                  <c:v>0.81977983149331213</c:v>
                </c:pt>
                <c:pt idx="120">
                  <c:v>0.7839015438284096</c:v>
                </c:pt>
                <c:pt idx="121">
                  <c:v>0.72754860727727799</c:v>
                </c:pt>
                <c:pt idx="122">
                  <c:v>0.75612197972133366</c:v>
                </c:pt>
                <c:pt idx="123">
                  <c:v>0.78845736036427028</c:v>
                </c:pt>
                <c:pt idx="124">
                  <c:v>0.83724752453370255</c:v>
                </c:pt>
                <c:pt idx="125">
                  <c:v>0.8241754429663497</c:v>
                </c:pt>
                <c:pt idx="126">
                  <c:v>0.8109302162163291</c:v>
                </c:pt>
                <c:pt idx="127">
                  <c:v>0.94000725849147171</c:v>
                </c:pt>
                <c:pt idx="128">
                  <c:v>0.80647586586694819</c:v>
                </c:pt>
                <c:pt idx="129">
                  <c:v>0.82855181756614882</c:v>
                </c:pt>
                <c:pt idx="130">
                  <c:v>0.86288995514703981</c:v>
                </c:pt>
                <c:pt idx="131">
                  <c:v>0.7466879474879754</c:v>
                </c:pt>
                <c:pt idx="132">
                  <c:v>0.79299251552966143</c:v>
                </c:pt>
                <c:pt idx="133">
                  <c:v>0.78845736036427028</c:v>
                </c:pt>
                <c:pt idx="134">
                  <c:v>0.76546784213957186</c:v>
                </c:pt>
                <c:pt idx="135">
                  <c:v>0.77932487680099793</c:v>
                </c:pt>
                <c:pt idx="136">
                  <c:v>0.7178397931503171</c:v>
                </c:pt>
                <c:pt idx="137">
                  <c:v>0.7466879474879754</c:v>
                </c:pt>
                <c:pt idx="138">
                  <c:v>0.66268797307523675</c:v>
                </c:pt>
                <c:pt idx="139">
                  <c:v>0.71294980785612561</c:v>
                </c:pt>
                <c:pt idx="140">
                  <c:v>0.75612197972133366</c:v>
                </c:pt>
                <c:pt idx="141">
                  <c:v>0.83290912293510422</c:v>
                </c:pt>
                <c:pt idx="142">
                  <c:v>0.80647586586694819</c:v>
                </c:pt>
                <c:pt idx="143">
                  <c:v>0.87546873735390029</c:v>
                </c:pt>
                <c:pt idx="144">
                  <c:v>0.89199803930511101</c:v>
                </c:pt>
                <c:pt idx="145">
                  <c:v>0.90016134994427111</c:v>
                </c:pt>
                <c:pt idx="146">
                  <c:v>0.87546873735390029</c:v>
                </c:pt>
                <c:pt idx="147">
                  <c:v>0.90421815063988575</c:v>
                </c:pt>
                <c:pt idx="148">
                  <c:v>1.0508216248317619</c:v>
                </c:pt>
                <c:pt idx="149">
                  <c:v>1.1118575154181303</c:v>
                </c:pt>
                <c:pt idx="150">
                  <c:v>1.3217558399823202</c:v>
                </c:pt>
                <c:pt idx="151">
                  <c:v>1.3737155789130313</c:v>
                </c:pt>
                <c:pt idx="152">
                  <c:v>1.3711807233098425</c:v>
                </c:pt>
                <c:pt idx="153">
                  <c:v>1.3558351536351818</c:v>
                </c:pt>
                <c:pt idx="154">
                  <c:v>1.3270750014599193</c:v>
                </c:pt>
                <c:pt idx="155">
                  <c:v>1.3912819026309295</c:v>
                </c:pt>
                <c:pt idx="156">
                  <c:v>1.3711807233098425</c:v>
                </c:pt>
                <c:pt idx="157">
                  <c:v>1.3711807233098425</c:v>
                </c:pt>
                <c:pt idx="158">
                  <c:v>1.3506671834767405</c:v>
                </c:pt>
                <c:pt idx="159">
                  <c:v>1.3532545070416904</c:v>
                </c:pt>
                <c:pt idx="160">
                  <c:v>1.3912819026309295</c:v>
                </c:pt>
                <c:pt idx="161">
                  <c:v>1.3244189574018037</c:v>
                </c:pt>
                <c:pt idx="162">
                  <c:v>1.3083328196501789</c:v>
                </c:pt>
                <c:pt idx="163">
                  <c:v>1.358409157630355</c:v>
                </c:pt>
                <c:pt idx="164">
                  <c:v>1.3937663759585917</c:v>
                </c:pt>
                <c:pt idx="165">
                  <c:v>1.4327007339340458</c:v>
                </c:pt>
                <c:pt idx="166">
                  <c:v>1.4279160358107099</c:v>
                </c:pt>
                <c:pt idx="167">
                  <c:v>1.3558351536351818</c:v>
                </c:pt>
                <c:pt idx="168">
                  <c:v>1.4158531633614351</c:v>
                </c:pt>
                <c:pt idx="169">
                  <c:v>1.423108334242607</c:v>
                </c:pt>
                <c:pt idx="170">
                  <c:v>1.4206957878372222</c:v>
                </c:pt>
                <c:pt idx="171">
                  <c:v>1.3711807233098425</c:v>
                </c:pt>
                <c:pt idx="172">
                  <c:v>1.3558351536351818</c:v>
                </c:pt>
                <c:pt idx="173">
                  <c:v>1.4701758451005926</c:v>
                </c:pt>
                <c:pt idx="174">
                  <c:v>1.5432981099295553</c:v>
                </c:pt>
                <c:pt idx="175">
                  <c:v>1.5195132049061133</c:v>
                </c:pt>
                <c:pt idx="176">
                  <c:v>1.5216989981260929</c:v>
                </c:pt>
                <c:pt idx="177">
                  <c:v>1.4398351280479198</c:v>
                </c:pt>
                <c:pt idx="178">
                  <c:v>1.4701758451005926</c:v>
                </c:pt>
                <c:pt idx="179">
                  <c:v>1.501852701754163</c:v>
                </c:pt>
                <c:pt idx="180">
                  <c:v>1.4609379041156563</c:v>
                </c:pt>
                <c:pt idx="181">
                  <c:v>1.5454325824581878</c:v>
                </c:pt>
                <c:pt idx="182">
                  <c:v>1.5810384379124018</c:v>
                </c:pt>
                <c:pt idx="183">
                  <c:v>1.5810384379124018</c:v>
                </c:pt>
                <c:pt idx="184">
                  <c:v>1.4973884086254774</c:v>
                </c:pt>
                <c:pt idx="185">
                  <c:v>1.5454325824581878</c:v>
                </c:pt>
                <c:pt idx="186">
                  <c:v>1.5173226235262949</c:v>
                </c:pt>
                <c:pt idx="187">
                  <c:v>1.5195132049061133</c:v>
                </c:pt>
                <c:pt idx="188">
                  <c:v>1.4747630091074981</c:v>
                </c:pt>
                <c:pt idx="189">
                  <c:v>1.451613827240533</c:v>
                </c:pt>
                <c:pt idx="190">
                  <c:v>1.3962446919730587</c:v>
                </c:pt>
                <c:pt idx="191">
                  <c:v>1.4770487243883554</c:v>
                </c:pt>
                <c:pt idx="192">
                  <c:v>1.4906543764441336</c:v>
                </c:pt>
                <c:pt idx="193">
                  <c:v>1.4655675420143974</c:v>
                </c:pt>
                <c:pt idx="194">
                  <c:v>1.4770487243883554</c:v>
                </c:pt>
                <c:pt idx="195">
                  <c:v>1.4883995840570439</c:v>
                </c:pt>
                <c:pt idx="196">
                  <c:v>1.4701758451005926</c:v>
                </c:pt>
                <c:pt idx="197">
                  <c:v>1.4350845252893221</c:v>
                </c:pt>
                <c:pt idx="198">
                  <c:v>1.442201993058186</c:v>
                </c:pt>
                <c:pt idx="199">
                  <c:v>1.3454723665996355</c:v>
                </c:pt>
                <c:pt idx="200">
                  <c:v>1.4861396960896056</c:v>
                </c:pt>
                <c:pt idx="201">
                  <c:v>1.4609379041156563</c:v>
                </c:pt>
                <c:pt idx="202">
                  <c:v>1.3190856114264407</c:v>
                </c:pt>
                <c:pt idx="203">
                  <c:v>1.4492691602812791</c:v>
                </c:pt>
                <c:pt idx="204">
                  <c:v>1.4562867329399256</c:v>
                </c:pt>
                <c:pt idx="205">
                  <c:v>1.3762440252663899</c:v>
                </c:pt>
                <c:pt idx="206">
                  <c:v>1.418277406972942</c:v>
                </c:pt>
                <c:pt idx="207">
                  <c:v>1.3812818192963463</c:v>
                </c:pt>
                <c:pt idx="208">
                  <c:v>1.4562867329399256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50656"/>
        <c:axId val="211662336"/>
      </c:scatterChart>
      <c:valAx>
        <c:axId val="20255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 (uS/cm)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1662336"/>
        <c:crosses val="autoZero"/>
        <c:crossBetween val="midCat"/>
      </c:valAx>
      <c:valAx>
        <c:axId val="211662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TN (mg/L)</a:t>
                </a:r>
              </a:p>
            </c:rich>
          </c:tx>
          <c:layout>
            <c:manualLayout>
              <c:xMode val="edge"/>
              <c:yMode val="edge"/>
              <c:x val="3.3013521433222032E-2"/>
              <c:y val="0.447424598241009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2550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62417005566612"/>
          <c:y val="0.64021124632148341"/>
          <c:w val="0.17511361079865018"/>
          <c:h val="7.306227630637086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0.09009</cdr:x>
      <cdr:y>0.33684</cdr:y>
    </cdr:from>
    <cdr:to>
      <cdr:x>0.38739</cdr:x>
      <cdr:y>0.39298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828800"/>
          <a:ext cx="2514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Proposed Regulatory Limit = 1.0 mg/L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0.40347</cdr:x>
      <cdr:y>0.87101</cdr:y>
    </cdr:from>
    <cdr:to>
      <cdr:x>0.5903</cdr:x>
      <cdr:y>0.92364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2668" y="4728936"/>
          <a:ext cx="158024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2">
                  <a:lumMod val="50000"/>
                  <a:lumOff val="50000"/>
                </a:schemeClr>
              </a:solidFill>
            </a:rPr>
            <a:t>Easy to monitor</a:t>
          </a:r>
          <a:endParaRPr lang="en-US" sz="1400" b="1" dirty="0">
            <a:solidFill>
              <a:schemeClr val="bg2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0.01802</cdr:x>
      <cdr:y>0.37895</cdr:y>
    </cdr:from>
    <cdr:to>
      <cdr:x>0.2589</cdr:x>
      <cdr:y>0.65263</cdr:y>
    </cdr:to>
    <cdr:grpSp>
      <cdr:nvGrpSpPr>
        <cdr:cNvPr id="7" name="Group 6"/>
        <cdr:cNvGrpSpPr/>
      </cdr:nvGrpSpPr>
      <cdr:grpSpPr>
        <a:xfrm xmlns:a="http://schemas.openxmlformats.org/drawingml/2006/main">
          <a:off x="152417" y="2057414"/>
          <a:ext cx="2037411" cy="1485877"/>
          <a:chOff x="76200" y="2057400"/>
          <a:chExt cx="2037444" cy="1485900"/>
        </a:xfrm>
      </cdr:grpSpPr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33400" y="2667000"/>
            <a:ext cx="1580244" cy="2857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Difficult to monitor</a:t>
            </a:r>
            <a:endParaRPr lang="en-US" sz="1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cdr:txBody>
      </cdr:sp>
      <cdr:sp macro="" textlink="">
        <cdr:nvSpPr>
          <cdr:cNvPr id="4" name="Oval 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6200" y="2057400"/>
            <a:ext cx="381000" cy="14859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875" algn="ctr">
            <a:solidFill>
              <a:schemeClr val="bg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 xmlns:a="http://schemas.openxmlformats.org/drawingml/2006/main">
            <a:endParaRPr lang="en-US" sz="2400">
              <a:latin typeface="Times New Roman" pitchFamily="18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fld id="{8E6028ED-1D2E-472A-8367-5C21D531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fld id="{B29039B9-ADFA-479B-8D9B-92AD627D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Today I’m going to be addressing topics related to continuous water quality monitoring</a:t>
            </a:r>
          </a:p>
          <a:p>
            <a:endParaRPr lang="en-US" altLang="en-US" smtClean="0"/>
          </a:p>
          <a:p>
            <a:r>
              <a:rPr lang="en-US" altLang="en-US" smtClean="0"/>
              <a:t>First describe what is meant by CWQM vs discrete monitoring</a:t>
            </a:r>
          </a:p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DF0FCC-F0BE-476D-8485-BB537CBFFD1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43C775-1251-440A-A0B0-2242DE8B9A9D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653661-9683-444B-A6AC-BAE97FAB58B8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D59212-4929-4F33-91F2-248F57123384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C3B0FC-BAE7-4686-84DB-C5D7313D1D9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5D4120-6DC8-4DE2-8E1E-AD303DB97CC7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EE1AD-E27D-407B-A992-5ECF6AE679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DO goes up during the day when biological productivity is high</a:t>
            </a:r>
            <a:br>
              <a:rPr lang="en-US" altLang="en-US" dirty="0" smtClean="0"/>
            </a:br>
            <a:r>
              <a:rPr lang="en-US" altLang="en-US" dirty="0" smtClean="0"/>
              <a:t>DO drops off at night when aquatic organisms are using DO and respiring CO2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CO2 combines with H20 to form H2CO3 or carbonic acid</a:t>
            </a:r>
            <a:br>
              <a:rPr lang="en-US" altLang="en-US" dirty="0" smtClean="0"/>
            </a:br>
            <a:r>
              <a:rPr lang="en-US" altLang="en-US" dirty="0" smtClean="0"/>
              <a:t>The increased carbonic acid causes pH to go down at night.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Thus there is a direct relation between DO and pH with a strong diurnal cycle</a:t>
            </a:r>
            <a:br>
              <a:rPr lang="en-US" altLang="en-US" dirty="0" smtClean="0"/>
            </a:b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Collecting continuous QW data allows you to better observe these types of relations which leads to a better understanding of physical processes and the </a:t>
            </a:r>
            <a:r>
              <a:rPr lang="en-US" altLang="en-US" dirty="0" err="1" smtClean="0"/>
              <a:t>interacton</a:t>
            </a:r>
            <a:r>
              <a:rPr lang="en-US" altLang="en-US" dirty="0" smtClean="0"/>
              <a:t> of constituents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F611CAD-E840-4469-80A8-1A4F8F73F1D1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This slide shows the relation between turbidity and streamflow. 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Turbidity is a good surrogate for suspended sediment or TSS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In a natural stream you often see a first flush of sediment during the high flows that occur after a long period of low flow. (snowmelt in ID)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After this flush the sediment concentrations are often lower even during a higher flow event.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68D5D44-8819-4F32-BAF0-AA2666505BB2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this slide we have 4 types of data shown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err="1" smtClean="0"/>
              <a:t>Streamflow</a:t>
            </a:r>
            <a:r>
              <a:rPr lang="en-US" dirty="0" smtClean="0"/>
              <a:t> (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Suspended sediment concentration (mg/l) from discrete samples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LOADEST model results which are estimates of the sediment load based on </a:t>
            </a:r>
            <a:r>
              <a:rPr lang="en-US" dirty="0" err="1" smtClean="0"/>
              <a:t>streamflow</a:t>
            </a:r>
            <a:r>
              <a:rPr lang="en-US" dirty="0" smtClean="0"/>
              <a:t> and discrete samples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Continuous suspended sediment concentrations from an Acoustic Backscatter signal (similar to turbidity)</a:t>
            </a:r>
          </a:p>
          <a:p>
            <a:pPr>
              <a:buFont typeface="+mj-lt"/>
              <a:buNone/>
              <a:defRPr/>
            </a:pPr>
            <a:r>
              <a:rPr lang="en-US" dirty="0" smtClean="0"/>
              <a:t>This illustrates the disadvantage of using only a few discrete samples, even when coupled with flow, to estimate instantaneous or even daily loads.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4344C89-5EEA-4F1F-8E55-8FEA36F6E065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84CC860-3990-444B-A289-23073E742CB5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Establishing the objectives of monitoring is the first step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BD4DD5-F18A-450D-8315-EE1B6F07AC9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9E93985-114D-4BF7-8EF1-3C7A0671902C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A42C30F-C3B6-43F2-8F86-58E19B1F5A78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43CBDE4-B799-49A7-8D7D-0DF7787AED43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C80ED-5D10-4B5B-AAC4-5CAD0316D8C6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B882F-3CE7-42B6-B5C0-BA1F9993967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Once the objectives are established the monitoring plan can be designed to achieve the intended goals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596C77-9103-401B-A608-A592E93730B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 flow through electrodes and sample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0162A6-D344-48BC-A383-5A2C3387BD4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pPr>
              <a:defRPr/>
            </a:pPr>
            <a:r>
              <a:rPr lang="en-US" sz="1100" dirty="0" smtClean="0"/>
              <a:t>BASED ON OWSC TESTING</a:t>
            </a:r>
          </a:p>
          <a:p>
            <a:pPr>
              <a:defRPr/>
            </a:pPr>
            <a:r>
              <a:rPr lang="en-US" sz="1100" dirty="0" smtClean="0"/>
              <a:t>Less susceptible to fouling because no oxygen is consumed.</a:t>
            </a:r>
          </a:p>
          <a:p>
            <a:pPr>
              <a:defRPr/>
            </a:pPr>
            <a:r>
              <a:rPr lang="en-US" sz="1100" dirty="0" smtClean="0"/>
              <a:t>Less susceptible to calibration drift because there is no electrochemical reaction that causes probe behavior to change.</a:t>
            </a:r>
          </a:p>
          <a:p>
            <a:pPr>
              <a:defRPr/>
            </a:pPr>
            <a:r>
              <a:rPr lang="en-US" sz="1100" dirty="0" smtClean="0"/>
              <a:t>Still need to worry about micro environments when the probe may become isolated from the environment that we are trying to measure.</a:t>
            </a:r>
          </a:p>
          <a:p>
            <a:pPr>
              <a:defRPr/>
            </a:pPr>
            <a:r>
              <a:rPr lang="en-US" sz="1100" dirty="0" smtClean="0"/>
              <a:t>More rugged in that it is much more difficult to damage the probe by hitting it with the sensor guard or aquatic bugs from puncturing holes in the membrane.</a:t>
            </a:r>
          </a:p>
          <a:p>
            <a:pPr indent="4763">
              <a:lnSpc>
                <a:spcPct val="90000"/>
              </a:lnSpc>
              <a:defRPr/>
            </a:pPr>
            <a:endParaRPr lang="en-US" sz="1100" dirty="0" smtClean="0"/>
          </a:p>
          <a:p>
            <a:pPr indent="4763">
              <a:lnSpc>
                <a:spcPct val="90000"/>
              </a:lnSpc>
              <a:defRPr/>
            </a:pPr>
            <a:r>
              <a:rPr lang="en-US" sz="1100" dirty="0" smtClean="0"/>
              <a:t>Clark cells are dependent upon rate</a:t>
            </a:r>
            <a:br>
              <a:rPr lang="en-US" sz="1100" dirty="0" smtClean="0"/>
            </a:br>
            <a:r>
              <a:rPr lang="en-US" sz="1100" dirty="0" smtClean="0"/>
              <a:t>  of 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 transfer</a:t>
            </a:r>
          </a:p>
          <a:p>
            <a:pPr indent="4763">
              <a:lnSpc>
                <a:spcPct val="90000"/>
              </a:lnSpc>
              <a:defRPr/>
            </a:pPr>
            <a:endParaRPr lang="en-US" sz="1100" dirty="0" smtClean="0"/>
          </a:p>
          <a:p>
            <a:pPr indent="4763">
              <a:lnSpc>
                <a:spcPct val="90000"/>
              </a:lnSpc>
              <a:defRPr/>
            </a:pPr>
            <a:r>
              <a:rPr lang="en-US" sz="1100" dirty="0" smtClean="0"/>
              <a:t> Optical sensors do not consume oxygen</a:t>
            </a:r>
          </a:p>
          <a:p>
            <a:pPr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Optical Sensor:</a:t>
            </a:r>
          </a:p>
          <a:p>
            <a:r>
              <a:rPr lang="en-US" altLang="en-US" smtClean="0"/>
              <a:t>0-50 mg/L of operational range for the optical sensor.</a:t>
            </a:r>
          </a:p>
          <a:p>
            <a:r>
              <a:rPr lang="en-US" altLang="en-US" smtClean="0"/>
              <a:t>0-20 mg/L +-.1 mg/L or 1% of reading, whichever is greater.</a:t>
            </a:r>
          </a:p>
          <a:p>
            <a:r>
              <a:rPr lang="en-US" altLang="en-US" smtClean="0"/>
              <a:t>20 – 50 mg/L +- 15%</a:t>
            </a:r>
          </a:p>
          <a:p>
            <a:endParaRPr lang="en-US" altLang="en-US" smtClean="0"/>
          </a:p>
          <a:p>
            <a:r>
              <a:rPr lang="en-US" altLang="en-US" smtClean="0"/>
              <a:t>Clark Cell Sensor</a:t>
            </a:r>
          </a:p>
          <a:p>
            <a:r>
              <a:rPr lang="en-US" altLang="en-US" smtClean="0"/>
              <a:t>0-20 mg/L is 0.2 mg/L or 2%, whichever is greater.</a:t>
            </a:r>
          </a:p>
          <a:p>
            <a:r>
              <a:rPr lang="en-US" altLang="en-US" smtClean="0"/>
              <a:t>20-50 mg/L is +- 6% of reading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Once the objectives are established the monitoring plan can be designed to achieve the intended goals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3103-7827-4D2B-B95E-28B0871F576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58D673-0B4F-454A-B06A-DCC37C8E389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4" tIns="48328" rIns="96654" bIns="48328"/>
          <a:lstStyle/>
          <a:p>
            <a:pPr eaLnBrk="1" hangingPunct="1"/>
            <a:r>
              <a:rPr lang="en-US" altLang="en-US" smtClean="0"/>
              <a:t>Slide 75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786438"/>
            <a:ext cx="12049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00314" y="1388381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457204-7009-4F86-B105-CE1EC9CF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0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5325"/>
            <a:ext cx="12049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00314" y="1388381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B5A5F8F-06D9-456B-9554-9D3D803CF1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C636D11-DBD5-4047-BA83-D94985439D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3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0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86438"/>
            <a:ext cx="12049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42" y="2200729"/>
            <a:ext cx="7772400" cy="1362075"/>
          </a:xfrm>
        </p:spPr>
        <p:txBody>
          <a:bodyPr anchor="t"/>
          <a:lstStyle>
            <a:lvl1pPr algn="ctr">
              <a:defRPr sz="4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27" y="3574371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0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0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0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8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6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9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276225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i="1" smtClean="0">
                <a:solidFill>
                  <a:schemeClr val="tx2"/>
                </a:solidFill>
                <a:latin typeface="Arial" charset="0"/>
              </a:rPr>
              <a:t>Continuous Water-Quality Monitors Workshop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42" y="2200729"/>
            <a:ext cx="7772400" cy="1362075"/>
          </a:xfrm>
        </p:spPr>
        <p:txBody>
          <a:bodyPr anchor="t"/>
          <a:lstStyle>
            <a:lvl1pPr algn="ctr">
              <a:defRPr sz="4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27" y="3574371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7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7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5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5" r:id="rId2"/>
    <p:sldLayoutId id="214748423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3"/>
        </a:buBlip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3"/>
        </a:buBlip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>
          <a:xfrm>
            <a:off x="536575" y="1928813"/>
            <a:ext cx="8124825" cy="19208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Continuous Water-Quality Monitoring</a:t>
            </a:r>
            <a:br>
              <a:rPr lang="en-US" alt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Sensors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Content Placeholder 6" descr="insitu2.bmp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863" y="2308225"/>
            <a:ext cx="5065712" cy="3759200"/>
          </a:xfrm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743200" y="1698625"/>
            <a:ext cx="374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/>
              <a:t>Troll</a:t>
            </a:r>
          </a:p>
        </p:txBody>
      </p:sp>
    </p:spTree>
    <p:extLst>
      <p:ext uri="{BB962C8B-B14F-4D97-AF65-F5344CB8AC3E}">
        <p14:creationId xmlns:p14="http://schemas.microsoft.com/office/powerpoint/2010/main" val="1915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2786063" y="1727200"/>
            <a:ext cx="374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Hydrolab</a:t>
            </a:r>
            <a:endParaRPr lang="en-US" altLang="en-US" sz="3600" dirty="0"/>
          </a:p>
        </p:txBody>
      </p:sp>
      <p:pic>
        <p:nvPicPr>
          <p:cNvPr id="11268" name="Content Placeholder 9" descr="ds5X_sensor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75" y="2540000"/>
            <a:ext cx="4102100" cy="3395663"/>
          </a:xfrm>
        </p:spPr>
      </p:pic>
      <p:pic>
        <p:nvPicPr>
          <p:cNvPr id="11269" name="Content Placeholder 8" descr="landing_ds5x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2492375"/>
            <a:ext cx="3889375" cy="3584575"/>
          </a:xfr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609600" y="19775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Sensors</a:t>
            </a: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Thermistor</a:t>
            </a:r>
          </a:p>
          <a:p>
            <a:r>
              <a:rPr lang="en-US" altLang="en-US" smtClean="0"/>
              <a:t>Resistance changes with temperature</a:t>
            </a:r>
          </a:p>
          <a:p>
            <a:r>
              <a:rPr lang="en-US" altLang="en-US" smtClean="0"/>
              <a:t>Resistance converted to temperature using algorithm</a:t>
            </a:r>
          </a:p>
          <a:p>
            <a:r>
              <a:rPr lang="en-US" altLang="en-US" smtClean="0"/>
              <a:t>Common unit:  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433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Conductance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Measure of the water’s ability to conduct electrical current</a:t>
            </a:r>
          </a:p>
          <a:p>
            <a:r>
              <a:rPr lang="en-US" altLang="en-US" sz="2800" smtClean="0"/>
              <a:t>Electrodes must be submerged in water</a:t>
            </a:r>
          </a:p>
          <a:p>
            <a:r>
              <a:rPr lang="en-US" altLang="en-US" sz="2800" smtClean="0"/>
              <a:t>Approximate measure of the amount of dissolved solids or ions in water</a:t>
            </a:r>
          </a:p>
          <a:p>
            <a:r>
              <a:rPr lang="en-US" altLang="en-US" sz="2800" smtClean="0"/>
              <a:t>Specific conductance is conductance “normalized” to 25 degrees C</a:t>
            </a:r>
          </a:p>
          <a:p>
            <a:r>
              <a:rPr lang="en-US" altLang="en-US" sz="2800" smtClean="0"/>
              <a:t>Common unit: uS/cm (microSiemens per centimeter), also umhos/cm (same units)</a:t>
            </a:r>
          </a:p>
        </p:txBody>
      </p:sp>
    </p:spTree>
    <p:extLst>
      <p:ext uri="{BB962C8B-B14F-4D97-AF65-F5344CB8AC3E}">
        <p14:creationId xmlns:p14="http://schemas.microsoft.com/office/powerpoint/2010/main" val="33569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measured directly</a:t>
            </a:r>
          </a:p>
          <a:p>
            <a:r>
              <a:rPr lang="en-US" altLang="en-US" smtClean="0"/>
              <a:t>Computed parameter based on conductivity and temperature</a:t>
            </a:r>
          </a:p>
          <a:p>
            <a:r>
              <a:rPr lang="en-US" altLang="en-US" smtClean="0"/>
              <a:t>Essentially measuring the amount of chloride in water</a:t>
            </a:r>
          </a:p>
          <a:p>
            <a:r>
              <a:rPr lang="en-US" altLang="en-US" smtClean="0"/>
              <a:t>Common unit: ppt (parts per thousand)</a:t>
            </a:r>
          </a:p>
        </p:txBody>
      </p:sp>
    </p:spTree>
    <p:extLst>
      <p:ext uri="{BB962C8B-B14F-4D97-AF65-F5344CB8AC3E}">
        <p14:creationId xmlns:p14="http://schemas.microsoft.com/office/powerpoint/2010/main" val="9624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973638"/>
          </a:xfrm>
        </p:spPr>
        <p:txBody>
          <a:bodyPr/>
          <a:lstStyle/>
          <a:p>
            <a:r>
              <a:rPr lang="en-US" altLang="en-US" sz="2400" dirty="0" smtClean="0"/>
              <a:t>Measure of acid/base characteristics</a:t>
            </a:r>
          </a:p>
          <a:p>
            <a:r>
              <a:rPr lang="en-US" altLang="en-US" sz="2400" dirty="0" smtClean="0"/>
              <a:t>pH 7.0 = neutral</a:t>
            </a:r>
          </a:p>
          <a:p>
            <a:r>
              <a:rPr lang="en-US" altLang="en-US" sz="2400" dirty="0" smtClean="0"/>
              <a:t>pH &gt; 7.0 = alkaline/basic</a:t>
            </a:r>
          </a:p>
          <a:p>
            <a:r>
              <a:rPr lang="en-US" altLang="en-US" sz="2400" dirty="0" smtClean="0"/>
              <a:t>pH &lt; 7.0 = acidic</a:t>
            </a:r>
          </a:p>
          <a:p>
            <a:r>
              <a:rPr lang="en-US" altLang="en-US" sz="2400" dirty="0" smtClean="0"/>
              <a:t>Measures differential of  hydrogen ions (H+) inside/outside of electrode</a:t>
            </a:r>
          </a:p>
          <a:p>
            <a:r>
              <a:rPr lang="en-US" altLang="en-US" sz="2400" dirty="0" smtClean="0"/>
              <a:t>Common unit:  standard pH units</a:t>
            </a:r>
          </a:p>
        </p:txBody>
      </p:sp>
    </p:spTree>
    <p:extLst>
      <p:ext uri="{BB962C8B-B14F-4D97-AF65-F5344CB8AC3E}">
        <p14:creationId xmlns:p14="http://schemas.microsoft.com/office/powerpoint/2010/main" val="4014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Dissolved Oxygen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 major types</a:t>
            </a:r>
          </a:p>
          <a:p>
            <a:pPr lvl="1"/>
            <a:r>
              <a:rPr lang="en-US" altLang="en-US" smtClean="0"/>
              <a:t>Rapid pulse Clark cell</a:t>
            </a:r>
          </a:p>
          <a:p>
            <a:pPr lvl="1"/>
            <a:r>
              <a:rPr lang="en-US" altLang="en-US" smtClean="0"/>
              <a:t>Optical </a:t>
            </a:r>
          </a:p>
          <a:p>
            <a:r>
              <a:rPr lang="en-US" altLang="en-US" smtClean="0"/>
              <a:t>Common units: mg/L and % saturation</a:t>
            </a:r>
          </a:p>
        </p:txBody>
      </p:sp>
    </p:spTree>
    <p:extLst>
      <p:ext uri="{BB962C8B-B14F-4D97-AF65-F5344CB8AC3E}">
        <p14:creationId xmlns:p14="http://schemas.microsoft.com/office/powerpoint/2010/main" val="22219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Advantages of Optical Sensors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Less</a:t>
            </a:r>
            <a:r>
              <a:rPr lang="en-US" altLang="en-US" sz="3600" smtClean="0"/>
              <a:t> susceptible to FOULING</a:t>
            </a:r>
          </a:p>
          <a:p>
            <a:r>
              <a:rPr lang="en-US" altLang="en-US" sz="3600" smtClean="0">
                <a:solidFill>
                  <a:schemeClr val="accent2"/>
                </a:solidFill>
              </a:rPr>
              <a:t>Less</a:t>
            </a:r>
            <a:r>
              <a:rPr lang="en-US" altLang="en-US" sz="3600" smtClean="0"/>
              <a:t> susceptible to CALIBRATION DRIFT</a:t>
            </a:r>
          </a:p>
          <a:p>
            <a:r>
              <a:rPr lang="en-US" altLang="en-US" sz="3600" smtClean="0"/>
              <a:t>Sensors require </a:t>
            </a:r>
            <a:r>
              <a:rPr lang="en-US" altLang="en-US" sz="3600" smtClean="0">
                <a:solidFill>
                  <a:schemeClr val="accent2"/>
                </a:solidFill>
              </a:rPr>
              <a:t>fewer</a:t>
            </a:r>
            <a:r>
              <a:rPr lang="en-US" altLang="en-US" sz="3600" smtClean="0"/>
              <a:t> site visits </a:t>
            </a:r>
          </a:p>
          <a:p>
            <a:r>
              <a:rPr lang="en-US" altLang="en-US" sz="3600" smtClean="0">
                <a:solidFill>
                  <a:schemeClr val="accent2"/>
                </a:solidFill>
              </a:rPr>
              <a:t>Still</a:t>
            </a:r>
            <a:r>
              <a:rPr lang="en-US" altLang="en-US" sz="3600" smtClean="0"/>
              <a:t> need routine cleaning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6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Advantages of Optical Sensors, cont.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800" smtClean="0"/>
          </a:p>
          <a:p>
            <a:pPr>
              <a:lnSpc>
                <a:spcPct val="80000"/>
              </a:lnSpc>
            </a:pPr>
            <a:r>
              <a:rPr lang="en-US" altLang="en-US" sz="3600" smtClean="0"/>
              <a:t>More rugged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Greater range of operation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More accurate readings at low DO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No need for stirring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Not strongly affected by temperature </a:t>
            </a:r>
          </a:p>
          <a:p>
            <a:pPr>
              <a:lnSpc>
                <a:spcPct val="8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5743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Measure of water clarity</a:t>
            </a:r>
          </a:p>
          <a:p>
            <a:r>
              <a:rPr lang="en-US" altLang="en-US" smtClean="0"/>
              <a:t>Light is emitted, scatters off particles</a:t>
            </a:r>
          </a:p>
          <a:p>
            <a:r>
              <a:rPr lang="en-US" altLang="en-US" smtClean="0"/>
              <a:t>Amount of light scattered at 90 degrees is measured</a:t>
            </a:r>
          </a:p>
          <a:p>
            <a:r>
              <a:rPr lang="en-US" altLang="en-US" smtClean="0"/>
              <a:t>Common units (depends on probe): </a:t>
            </a:r>
          </a:p>
          <a:p>
            <a:pPr lvl="1"/>
            <a:r>
              <a:rPr lang="en-US" altLang="en-US" smtClean="0"/>
              <a:t>NTU (nephelometric turbidity units)</a:t>
            </a:r>
          </a:p>
          <a:p>
            <a:pPr lvl="1"/>
            <a:r>
              <a:rPr lang="en-US" altLang="en-US" smtClean="0"/>
              <a:t>FNU (formazin turbidity units)</a:t>
            </a:r>
          </a:p>
        </p:txBody>
      </p:sp>
    </p:spTree>
    <p:extLst>
      <p:ext uri="{BB962C8B-B14F-4D97-AF65-F5344CB8AC3E}">
        <p14:creationId xmlns:p14="http://schemas.microsoft.com/office/powerpoint/2010/main" val="4716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Purpose of Monitoring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2913" y="1523093"/>
            <a:ext cx="8229600" cy="4485821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Define the objectives of the water quality monitoring project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Environmental impacts of effluent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Contaminant alerts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Plume tracking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Trends</a:t>
            </a:r>
          </a:p>
          <a:p>
            <a:pPr marL="5715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Turbidity</a:t>
            </a:r>
            <a:endParaRPr lang="en-US" dirty="0"/>
          </a:p>
        </p:txBody>
      </p:sp>
      <p:pic>
        <p:nvPicPr>
          <p:cNvPr id="21507" name="Picture 2" descr="YSI 6136 Turbidity 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9"/>
          <p:cNvGrpSpPr>
            <a:grpSpLocks/>
          </p:cNvGrpSpPr>
          <p:nvPr/>
        </p:nvGrpSpPr>
        <p:grpSpPr bwMode="auto">
          <a:xfrm>
            <a:off x="3810000" y="1371600"/>
            <a:ext cx="5029200" cy="4724400"/>
            <a:chOff x="4876800" y="2895600"/>
            <a:chExt cx="4267200" cy="3733800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4876800" y="2895600"/>
              <a:ext cx="4114800" cy="3733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7239000" y="3733800"/>
              <a:ext cx="1066800" cy="106680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pic>
          <p:nvPicPr>
            <p:cNvPr id="215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810000"/>
              <a:ext cx="888230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ight Arrow 8"/>
            <p:cNvSpPr>
              <a:spLocks noChangeArrowheads="1"/>
            </p:cNvSpPr>
            <p:nvPr/>
          </p:nvSpPr>
          <p:spPr bwMode="auto">
            <a:xfrm>
              <a:off x="6172200" y="4114800"/>
              <a:ext cx="990600" cy="38100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cxnSp>
          <p:nvCxnSpPr>
            <p:cNvPr id="21514" name="Straight Arrow Connector 10"/>
            <p:cNvCxnSpPr>
              <a:cxnSpLocks noChangeShapeType="1"/>
              <a:stCxn id="21511" idx="4"/>
            </p:cNvCxnSpPr>
            <p:nvPr/>
          </p:nvCxnSpPr>
          <p:spPr bwMode="auto">
            <a:xfrm rot="5400000">
              <a:off x="7276306" y="5295900"/>
              <a:ext cx="991394" cy="794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7315200" y="3048000"/>
              <a:ext cx="1066800" cy="83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Straight Arrow Connector 14"/>
            <p:cNvCxnSpPr>
              <a:cxnSpLocks noChangeShapeType="1"/>
            </p:cNvCxnSpPr>
            <p:nvPr/>
          </p:nvCxnSpPr>
          <p:spPr bwMode="auto">
            <a:xfrm>
              <a:off x="7772400" y="4419600"/>
              <a:ext cx="838200" cy="762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7" name="Straight Arrow Connector 16"/>
            <p:cNvCxnSpPr>
              <a:cxnSpLocks noChangeShapeType="1"/>
            </p:cNvCxnSpPr>
            <p:nvPr/>
          </p:nvCxnSpPr>
          <p:spPr bwMode="auto">
            <a:xfrm>
              <a:off x="7467600" y="4343400"/>
              <a:ext cx="137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Arrow Connector 19"/>
            <p:cNvCxnSpPr>
              <a:cxnSpLocks noChangeShapeType="1"/>
            </p:cNvCxnSpPr>
            <p:nvPr/>
          </p:nvCxnSpPr>
          <p:spPr bwMode="auto">
            <a:xfrm rot="10800000" flipV="1">
              <a:off x="7010400" y="4495800"/>
              <a:ext cx="762000" cy="533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Straight Arrow Connector 21"/>
            <p:cNvCxnSpPr>
              <a:cxnSpLocks noChangeShapeType="1"/>
            </p:cNvCxnSpPr>
            <p:nvPr/>
          </p:nvCxnSpPr>
          <p:spPr bwMode="auto">
            <a:xfrm rot="16200000" flipV="1">
              <a:off x="7162800" y="3505200"/>
              <a:ext cx="914400" cy="304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Oval 23"/>
            <p:cNvSpPr>
              <a:spLocks noChangeArrowheads="1"/>
            </p:cNvSpPr>
            <p:nvPr/>
          </p:nvSpPr>
          <p:spPr bwMode="auto">
            <a:xfrm>
              <a:off x="7543800" y="5867400"/>
              <a:ext cx="381000" cy="3810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21521" name="TextBox 24"/>
            <p:cNvSpPr txBox="1">
              <a:spLocks noChangeArrowheads="1"/>
            </p:cNvSpPr>
            <p:nvPr/>
          </p:nvSpPr>
          <p:spPr bwMode="auto">
            <a:xfrm>
              <a:off x="5562600" y="5486400"/>
              <a:ext cx="1828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Detector measures how much light is scattered at 90 degrees</a:t>
              </a:r>
            </a:p>
          </p:txBody>
        </p:sp>
        <p:sp>
          <p:nvSpPr>
            <p:cNvPr id="21522" name="TextBox 25"/>
            <p:cNvSpPr txBox="1">
              <a:spLocks noChangeArrowheads="1"/>
            </p:cNvSpPr>
            <p:nvPr/>
          </p:nvSpPr>
          <p:spPr bwMode="auto">
            <a:xfrm>
              <a:off x="5029200" y="35052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Light source</a:t>
              </a:r>
            </a:p>
          </p:txBody>
        </p:sp>
        <p:sp>
          <p:nvSpPr>
            <p:cNvPr id="21523" name="TextBox 26"/>
            <p:cNvSpPr txBox="1">
              <a:spLocks noChangeArrowheads="1"/>
            </p:cNvSpPr>
            <p:nvPr/>
          </p:nvSpPr>
          <p:spPr bwMode="auto">
            <a:xfrm>
              <a:off x="7391400" y="4038600"/>
              <a:ext cx="838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Sample</a:t>
              </a:r>
            </a:p>
          </p:txBody>
        </p:sp>
        <p:sp>
          <p:nvSpPr>
            <p:cNvPr id="21524" name="TextBox 27"/>
            <p:cNvSpPr txBox="1">
              <a:spLocks noChangeArrowheads="1"/>
            </p:cNvSpPr>
            <p:nvPr/>
          </p:nvSpPr>
          <p:spPr bwMode="auto">
            <a:xfrm>
              <a:off x="7924800" y="5867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Detector</a:t>
              </a:r>
            </a:p>
          </p:txBody>
        </p:sp>
      </p:grpSp>
      <p:sp>
        <p:nvSpPr>
          <p:cNvPr id="21509" name="TextBox 30"/>
          <p:cNvSpPr txBox="1">
            <a:spLocks noChangeArrowheads="1"/>
          </p:cNvSpPr>
          <p:nvPr/>
        </p:nvSpPr>
        <p:spPr bwMode="auto">
          <a:xfrm>
            <a:off x="381000" y="51816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Photo courtesy of Sontek YSI Inc.</a:t>
            </a:r>
          </a:p>
        </p:txBody>
      </p:sp>
    </p:spTree>
    <p:extLst>
      <p:ext uri="{BB962C8B-B14F-4D97-AF65-F5344CB8AC3E}">
        <p14:creationId xmlns:p14="http://schemas.microsoft.com/office/powerpoint/2010/main" val="32635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8000" y="1292225"/>
            <a:ext cx="8164513" cy="51228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Installation type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Flow through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 situ</a:t>
            </a:r>
          </a:p>
          <a:p>
            <a:pPr marL="1371600" lvl="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internal logger and power</a:t>
            </a:r>
          </a:p>
          <a:p>
            <a:pPr marL="1371600" lvl="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external logger and power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Design of Monitoring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Straight Arrow Connector 14"/>
          <p:cNvCxnSpPr>
            <a:cxnSpLocks noChangeShapeType="1"/>
          </p:cNvCxnSpPr>
          <p:nvPr/>
        </p:nvCxnSpPr>
        <p:spPr bwMode="auto">
          <a:xfrm flipV="1">
            <a:off x="5791200" y="2714625"/>
            <a:ext cx="1204913" cy="8128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cs typeface="Times New Roman" pitchFamily="18" charset="0"/>
              </a:rPr>
              <a:t>Flow through system</a:t>
            </a:r>
          </a:p>
        </p:txBody>
      </p:sp>
      <p:pic>
        <p:nvPicPr>
          <p:cNvPr id="11268" name="Picture 1027" descr="EPSN007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313" y="4949825"/>
            <a:ext cx="3019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Water from river outlet </a:t>
            </a:r>
          </a:p>
        </p:txBody>
      </p:sp>
      <p:cxnSp>
        <p:nvCxnSpPr>
          <p:cNvPr id="11270" name="Straight Arrow Connector 5"/>
          <p:cNvCxnSpPr>
            <a:cxnSpLocks noChangeShapeType="1"/>
          </p:cNvCxnSpPr>
          <p:nvPr/>
        </p:nvCxnSpPr>
        <p:spPr bwMode="auto">
          <a:xfrm flipV="1">
            <a:off x="5630863" y="5051425"/>
            <a:ext cx="377825" cy="173038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71" name="Straight Arrow Connector 7"/>
          <p:cNvCxnSpPr>
            <a:cxnSpLocks noChangeShapeType="1"/>
          </p:cNvCxnSpPr>
          <p:nvPr/>
        </p:nvCxnSpPr>
        <p:spPr bwMode="auto">
          <a:xfrm flipV="1">
            <a:off x="10334625" y="3860800"/>
            <a:ext cx="768350" cy="465138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-2598738" y="0"/>
            <a:ext cx="2119313" cy="1422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848225" y="4803775"/>
            <a:ext cx="1117600" cy="247650"/>
          </a:xfrm>
          <a:prstGeom prst="straightConnector1">
            <a:avLst/>
          </a:prstGeom>
          <a:noFill/>
          <a:ln w="15875" cap="rnd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 through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Secure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Reduced fouling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Real-time data access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Requires AC electric service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More maintenance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Results can be less accurate (turbidity)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93788"/>
          </a:xfrm>
        </p:spPr>
        <p:txBody>
          <a:bodyPr/>
          <a:lstStyle/>
          <a:p>
            <a:r>
              <a:rPr lang="en-US" altLang="en-US" sz="4400" smtClean="0"/>
              <a:t>In situ (external logger) </a:t>
            </a:r>
          </a:p>
        </p:txBody>
      </p:sp>
      <p:pic>
        <p:nvPicPr>
          <p:cNvPr id="13315" name="Picture 4" descr="P0002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17600"/>
            <a:ext cx="8709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situ (external logger)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Data are secure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Real-time data access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Instream</a:t>
            </a:r>
            <a:r>
              <a:rPr lang="en-US" dirty="0" smtClean="0"/>
              <a:t> monitoring often yields more accurate results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No AC requirement permits remote sites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Sonde</a:t>
            </a:r>
            <a:r>
              <a:rPr lang="en-US" dirty="0" smtClean="0"/>
              <a:t> and probes are vulnerable </a:t>
            </a:r>
            <a:r>
              <a:rPr lang="en-US" smtClean="0"/>
              <a:t>to vandalism and loss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Probes are subject to fouling and damage from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8788" y="0"/>
            <a:ext cx="8229600" cy="842963"/>
          </a:xfrm>
        </p:spPr>
        <p:txBody>
          <a:bodyPr/>
          <a:lstStyle/>
          <a:p>
            <a:r>
              <a:rPr lang="en-US" altLang="en-US" sz="4400" smtClean="0"/>
              <a:t>In situ (internal logger) 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quarter" idx="4"/>
          </p:nvPr>
        </p:nvSpPr>
        <p:spPr>
          <a:xfrm>
            <a:off x="0" y="1204913"/>
            <a:ext cx="9144000" cy="4659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4900" smtClean="0"/>
          </a:p>
          <a:p>
            <a:pPr>
              <a:buFont typeface="Wingdings" pitchFamily="2" charset="2"/>
              <a:buNone/>
            </a:pPr>
            <a:endParaRPr lang="en-US" altLang="en-US" sz="4900" smtClean="0"/>
          </a:p>
        </p:txBody>
      </p:sp>
      <p:pic>
        <p:nvPicPr>
          <p:cNvPr id="15364" name="Picture 5" descr="Mar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6000"/>
            <a:ext cx="914082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situ (internal logger)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Remote locations possible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Instream</a:t>
            </a:r>
            <a:r>
              <a:rPr lang="en-US" dirty="0" smtClean="0"/>
              <a:t> monitoring often yields more accurate results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Less maintenance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Telemetry not an option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Sonde</a:t>
            </a:r>
            <a:r>
              <a:rPr lang="en-US" dirty="0" smtClean="0"/>
              <a:t>, probes, and data are vulnerable to vandalism and loss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Probes are subject to fouling and damage from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Continuous Water Quality Monitoring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u="sng" smtClean="0"/>
              <a:t>Advantages	</a:t>
            </a:r>
            <a:r>
              <a:rPr lang="en-US" altLang="en-US" smtClean="0"/>
              <a:t>	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Needed in rapidly changing systems</a:t>
            </a:r>
          </a:p>
          <a:p>
            <a:r>
              <a:rPr lang="en-US" altLang="en-US" smtClean="0"/>
              <a:t>Provides better understanding of interaction between constituents</a:t>
            </a:r>
          </a:p>
          <a:p>
            <a:r>
              <a:rPr lang="en-US" altLang="en-US" smtClean="0"/>
              <a:t>Provides better understanding of transport processes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12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u="sng" smtClean="0"/>
              <a:t>Disadvantages</a:t>
            </a:r>
          </a:p>
        </p:txBody>
      </p:sp>
      <p:sp>
        <p:nvSpPr>
          <p:cNvPr id="512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Equipment costs are greater</a:t>
            </a:r>
          </a:p>
          <a:p>
            <a:r>
              <a:rPr lang="en-US" altLang="en-US" smtClean="0"/>
              <a:t>Operation and maintenance costs are greater</a:t>
            </a:r>
          </a:p>
          <a:p>
            <a:r>
              <a:rPr lang="en-US" altLang="en-US" smtClean="0"/>
              <a:t>Vulnerable to damage and/or loss</a:t>
            </a:r>
          </a:p>
        </p:txBody>
      </p:sp>
    </p:spTree>
    <p:extLst>
      <p:ext uri="{BB962C8B-B14F-4D97-AF65-F5344CB8AC3E}">
        <p14:creationId xmlns:p14="http://schemas.microsoft.com/office/powerpoint/2010/main" val="38080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Relations Between Parameters</a:t>
            </a:r>
            <a:br>
              <a:rPr lang="en-US" altLang="en-US" smtClean="0"/>
            </a:br>
            <a:r>
              <a:rPr lang="en-US" altLang="en-US" smtClean="0"/>
              <a:t>DO and pH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520371"/>
            <a:ext cx="4191000" cy="2369458"/>
          </a:xfrm>
        </p:spPr>
        <p:txBody>
          <a:bodyPr/>
          <a:lstStyle/>
          <a:p>
            <a:r>
              <a:rPr lang="en-US" altLang="en-US" dirty="0" smtClean="0"/>
              <a:t>DO and pH track together</a:t>
            </a:r>
          </a:p>
          <a:p>
            <a:r>
              <a:rPr lang="en-US" altLang="en-US" dirty="0" smtClean="0"/>
              <a:t>Diurnal Pattern</a:t>
            </a:r>
          </a:p>
          <a:p>
            <a:r>
              <a:rPr lang="en-US" altLang="en-US" dirty="0" smtClean="0"/>
              <a:t>Why?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95413"/>
            <a:ext cx="517366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658" y="4012406"/>
            <a:ext cx="3726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Aquatic organisms produce CO2 at night combining with H20 to form H2CO3 (</a:t>
            </a:r>
            <a:r>
              <a:rPr lang="en-US" altLang="en-US" dirty="0" smtClean="0"/>
              <a:t>carbonic </a:t>
            </a:r>
            <a:r>
              <a:rPr lang="en-US" altLang="en-US" dirty="0"/>
              <a:t>acid) causing pH to go down.</a:t>
            </a:r>
          </a:p>
        </p:txBody>
      </p:sp>
    </p:spTree>
    <p:extLst>
      <p:ext uri="{BB962C8B-B14F-4D97-AF65-F5344CB8AC3E}">
        <p14:creationId xmlns:p14="http://schemas.microsoft.com/office/powerpoint/2010/main" val="16113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How will data be used 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42913" y="1609725"/>
            <a:ext cx="8229600" cy="4862513"/>
          </a:xfrm>
        </p:spPr>
        <p:txBody>
          <a:bodyPr/>
          <a:lstStyle/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Investigate variations in water quality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Event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Diurnal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Monthly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Seasonal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Annual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Evaluate loads (requires flows)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Regulations (daily mean, max, min)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Threshold warnings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Development of surrogate relations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"/>
            </a:pPr>
            <a:endParaRPr lang="en-US" alt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371600"/>
            <a:ext cx="4835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Relations Between Parameters</a:t>
            </a:r>
            <a:br>
              <a:rPr lang="en-US" altLang="en-US" smtClean="0"/>
            </a:br>
            <a:r>
              <a:rPr lang="en-US" altLang="en-US" smtClean="0"/>
              <a:t>Turbidity –vs- Discharge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33400" y="1676400"/>
            <a:ext cx="800100" cy="3657600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84675" y="2324100"/>
            <a:ext cx="571500" cy="3390900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65675" y="1809750"/>
            <a:ext cx="571500" cy="3905250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Discrete vs Continuous Monitoring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41425"/>
            <a:ext cx="7315200" cy="564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Surrogate Possibilities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21034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14800"/>
                <a:gridCol w="4114800"/>
              </a:tblGrid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Continuous Parameter(s)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Surrogate Constituent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Specific</a:t>
                      </a:r>
                      <a:r>
                        <a:rPr lang="en-US" sz="1800" baseline="0" dirty="0" smtClean="0"/>
                        <a:t> Conductance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TDS, Total</a:t>
                      </a:r>
                      <a:r>
                        <a:rPr lang="en-US" sz="1800" baseline="0" dirty="0" smtClean="0"/>
                        <a:t> Nitrogen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640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Turbidity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Suspended Sediment, Total Phosphorous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Turbidity + Temperature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Bacteria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8" marB="45738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581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/>
                <a:cs typeface="Arial" pitchFamily="34" charset="0"/>
              </a:rPr>
              <a:t>Relations are developed using discrete samples and linear regression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/>
                <a:cs typeface="Arial" pitchFamily="34" charset="0"/>
              </a:rPr>
              <a:t>Regression model used to synthesize continuous record of target parameters that are difficult to monitor.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Parameter -</a:t>
            </a:r>
            <a:r>
              <a:rPr lang="en-US" sz="2800" b="1" kern="0" dirty="0" err="1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- surrogate relations are not universal but site specific</a:t>
            </a:r>
          </a:p>
        </p:txBody>
      </p:sp>
    </p:spTree>
    <p:extLst>
      <p:ext uri="{BB962C8B-B14F-4D97-AF65-F5344CB8AC3E}">
        <p14:creationId xmlns:p14="http://schemas.microsoft.com/office/powerpoint/2010/main" val="669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057400"/>
          </a:xfrm>
        </p:spPr>
        <p:txBody>
          <a:bodyPr/>
          <a:lstStyle/>
          <a:p>
            <a:r>
              <a:rPr lang="en-US" altLang="en-US" smtClean="0"/>
              <a:t>Continuous monitoring the constituent or its surrogate to aid in identifying occurrence and duration of water-quality parameters that exceed regulatory limits.</a:t>
            </a:r>
          </a:p>
        </p:txBody>
      </p:sp>
    </p:spTree>
    <p:extLst>
      <p:ext uri="{BB962C8B-B14F-4D97-AF65-F5344CB8AC3E}">
        <p14:creationId xmlns:p14="http://schemas.microsoft.com/office/powerpoint/2010/main" val="2866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 between SC and TN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914400"/>
          <a:ext cx="8458201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292" name="Straight Connector 6"/>
          <p:cNvCxnSpPr>
            <a:cxnSpLocks noChangeShapeType="1"/>
          </p:cNvCxnSpPr>
          <p:nvPr/>
        </p:nvCxnSpPr>
        <p:spPr bwMode="auto">
          <a:xfrm>
            <a:off x="1114425" y="3095625"/>
            <a:ext cx="7010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Oval 5"/>
          <p:cNvSpPr>
            <a:spLocks noChangeArrowheads="1"/>
          </p:cNvSpPr>
          <p:nvPr/>
        </p:nvSpPr>
        <p:spPr bwMode="auto">
          <a:xfrm rot="5400000">
            <a:off x="4367213" y="5449888"/>
            <a:ext cx="433387" cy="1392237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(cont)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altLang="en-US" smtClean="0"/>
              <a:t>Identify and optimize periods for sample collection</a:t>
            </a:r>
          </a:p>
          <a:p>
            <a:r>
              <a:rPr lang="en-US" altLang="en-US" smtClean="0"/>
              <a:t>Quantify constituent loads (volume/time)</a:t>
            </a:r>
          </a:p>
          <a:p>
            <a:r>
              <a:rPr lang="en-US" altLang="en-US" smtClean="0"/>
              <a:t>Familiarity with the site and data will lead to a better understanding of physical processes and interactions between constituents</a:t>
            </a:r>
          </a:p>
        </p:txBody>
      </p:sp>
    </p:spTree>
    <p:extLst>
      <p:ext uri="{BB962C8B-B14F-4D97-AF65-F5344CB8AC3E}">
        <p14:creationId xmlns:p14="http://schemas.microsoft.com/office/powerpoint/2010/main" val="5784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sz="quarter"/>
          </p:nvPr>
        </p:nvSpPr>
        <p:spPr>
          <a:xfrm>
            <a:off x="700088" y="1389063"/>
            <a:ext cx="7772400" cy="19208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Design of Monitoring Plan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82750"/>
            <a:ext cx="8229600" cy="496411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Data requirements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Period and duration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Seasonal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Short term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Long-term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Frequency of data collection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Continuous or discrete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15 minute, hourly, daily, monthly, etc…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Sensor selection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Water-Quality Parameters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Common parameters measured:</a:t>
            </a:r>
          </a:p>
          <a:p>
            <a:pPr lvl="1"/>
            <a:r>
              <a:rPr lang="en-US" altLang="en-US" smtClean="0"/>
              <a:t>Temperature</a:t>
            </a:r>
          </a:p>
          <a:p>
            <a:pPr lvl="1"/>
            <a:r>
              <a:rPr lang="en-US" altLang="en-US" smtClean="0"/>
              <a:t>Specific conductance</a:t>
            </a:r>
          </a:p>
          <a:p>
            <a:pPr lvl="1"/>
            <a:r>
              <a:rPr lang="en-US" altLang="en-US" smtClean="0"/>
              <a:t>Salinity (based on specific conductance)</a:t>
            </a:r>
          </a:p>
          <a:p>
            <a:pPr lvl="1"/>
            <a:r>
              <a:rPr lang="en-US" altLang="en-US" smtClean="0"/>
              <a:t>pH</a:t>
            </a:r>
          </a:p>
          <a:p>
            <a:pPr lvl="1"/>
            <a:r>
              <a:rPr lang="en-US" altLang="en-US" smtClean="0"/>
              <a:t>Dissolved oxygen</a:t>
            </a:r>
          </a:p>
          <a:p>
            <a:pPr lvl="1"/>
            <a:r>
              <a:rPr lang="en-US" altLang="en-US" smtClean="0"/>
              <a:t>Turbidity</a:t>
            </a:r>
          </a:p>
        </p:txBody>
      </p:sp>
    </p:spTree>
    <p:extLst>
      <p:ext uri="{BB962C8B-B14F-4D97-AF65-F5344CB8AC3E}">
        <p14:creationId xmlns:p14="http://schemas.microsoft.com/office/powerpoint/2010/main" val="42204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Typical Probe Specifications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Maximum depth: 60 m</a:t>
            </a:r>
          </a:p>
          <a:p>
            <a:r>
              <a:rPr lang="en-US" altLang="en-US" dirty="0" smtClean="0"/>
              <a:t>Temperature: -5 to 50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 Celsius</a:t>
            </a:r>
          </a:p>
          <a:p>
            <a:r>
              <a:rPr lang="en-US" altLang="en-US" dirty="0" smtClean="0"/>
              <a:t>Specific conductance: 0 to 100 </a:t>
            </a:r>
            <a:r>
              <a:rPr lang="en-US" altLang="en-US" dirty="0" err="1" smtClean="0"/>
              <a:t>mS</a:t>
            </a:r>
            <a:r>
              <a:rPr lang="en-US" altLang="en-US" dirty="0" smtClean="0"/>
              <a:t>/cm</a:t>
            </a:r>
          </a:p>
          <a:p>
            <a:r>
              <a:rPr lang="en-US" altLang="en-US" dirty="0" smtClean="0"/>
              <a:t>Salinity: 0 to 80 </a:t>
            </a:r>
            <a:r>
              <a:rPr lang="en-US" altLang="en-US" dirty="0" err="1" smtClean="0"/>
              <a:t>ppt</a:t>
            </a:r>
            <a:endParaRPr lang="en-US" altLang="en-US" dirty="0" smtClean="0"/>
          </a:p>
          <a:p>
            <a:r>
              <a:rPr lang="en-US" altLang="en-US" dirty="0" smtClean="0"/>
              <a:t>pH: 0 – 14 pH units</a:t>
            </a:r>
          </a:p>
          <a:p>
            <a:r>
              <a:rPr lang="en-US" altLang="en-US" dirty="0" smtClean="0"/>
              <a:t>Dissolved oxygen: 0 to 50 mg/L, 0 to 500 % saturation</a:t>
            </a:r>
          </a:p>
          <a:p>
            <a:r>
              <a:rPr lang="en-US" altLang="en-US" dirty="0" smtClean="0"/>
              <a:t>Turbidity: 0 to 1,000 NTU</a:t>
            </a:r>
          </a:p>
        </p:txBody>
      </p:sp>
    </p:spTree>
    <p:extLst>
      <p:ext uri="{BB962C8B-B14F-4D97-AF65-F5344CB8AC3E}">
        <p14:creationId xmlns:p14="http://schemas.microsoft.com/office/powerpoint/2010/main" val="12935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786063" y="1727200"/>
            <a:ext cx="374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/>
              <a:t>YSI</a:t>
            </a:r>
          </a:p>
        </p:txBody>
      </p:sp>
      <p:pic>
        <p:nvPicPr>
          <p:cNvPr id="12292" name="Picture 10" descr="6600EDS-sens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395538"/>
            <a:ext cx="404971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Content Placeholder 13" descr="6600V2-sensor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" y="2409825"/>
            <a:ext cx="4392613" cy="3570288"/>
          </a:xfr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609600" y="19775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Water-Quality Sensors</a:t>
            </a: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146175"/>
            <a:ext cx="5207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4863" y="1058863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Chlorophyll-a (algae)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0" y="2720975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Temperature and Specific Conductance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4225" y="5630863"/>
            <a:ext cx="1798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Turbidity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7775"/>
            <a:ext cx="1800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10063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Optical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Dissolved Oxygen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1349375" y="2684463"/>
            <a:ext cx="1452563" cy="123507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4" name="Elbow Connector 13"/>
          <p:cNvCxnSpPr/>
          <p:nvPr/>
        </p:nvCxnSpPr>
        <p:spPr bwMode="auto">
          <a:xfrm>
            <a:off x="1501775" y="4608513"/>
            <a:ext cx="1662113" cy="54451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Elbow Connector 15"/>
          <p:cNvCxnSpPr/>
          <p:nvPr/>
        </p:nvCxnSpPr>
        <p:spPr bwMode="auto">
          <a:xfrm rot="10800000" flipV="1">
            <a:off x="5457825" y="1481138"/>
            <a:ext cx="1916113" cy="79692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9" name="Elbow Connector 18"/>
          <p:cNvCxnSpPr/>
          <p:nvPr/>
        </p:nvCxnSpPr>
        <p:spPr bwMode="auto">
          <a:xfrm rot="10800000">
            <a:off x="6022975" y="3149600"/>
            <a:ext cx="1154113" cy="793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1" name="Elbow Connector 20"/>
          <p:cNvCxnSpPr/>
          <p:nvPr/>
        </p:nvCxnSpPr>
        <p:spPr bwMode="auto">
          <a:xfrm rot="10800000">
            <a:off x="6081713" y="4614863"/>
            <a:ext cx="1262062" cy="12192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899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4" descr="parked_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30250"/>
            <a:ext cx="70358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17600" y="1377950"/>
            <a:ext cx="2714625" cy="739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67425" y="1741488"/>
            <a:ext cx="1798638" cy="10160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Clark Cell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Dissolved Oxygen</a:t>
            </a:r>
          </a:p>
        </p:txBody>
      </p:sp>
      <p:cxnSp>
        <p:nvCxnSpPr>
          <p:cNvPr id="7" name="Elbow Connector 6"/>
          <p:cNvCxnSpPr>
            <a:stCxn id="6" idx="1"/>
          </p:cNvCxnSpPr>
          <p:nvPr/>
        </p:nvCxnSpPr>
        <p:spPr bwMode="auto">
          <a:xfrm rot="10800000" flipV="1">
            <a:off x="5065713" y="2249488"/>
            <a:ext cx="1001712" cy="155257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07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QM Workshop PP Template">
  <a:themeElements>
    <a:clrScheme name="1_~0100906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1_~0100906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~0100906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~0100906">
  <a:themeElements>
    <a:clrScheme name="1_~0100906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1_~0100906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~0100906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~0100906 12">
    <a:dk1>
      <a:srgbClr val="000000"/>
    </a:dk1>
    <a:lt1>
      <a:srgbClr val="C0C0C0"/>
    </a:lt1>
    <a:dk2>
      <a:srgbClr val="FFFFFF"/>
    </a:dk2>
    <a:lt2>
      <a:srgbClr val="000514"/>
    </a:lt2>
    <a:accent1>
      <a:srgbClr val="0099CC"/>
    </a:accent1>
    <a:accent2>
      <a:srgbClr val="008000"/>
    </a:accent2>
    <a:accent3>
      <a:srgbClr val="DCDCDC"/>
    </a:accent3>
    <a:accent4>
      <a:srgbClr val="000000"/>
    </a:accent4>
    <a:accent5>
      <a:srgbClr val="AACAE2"/>
    </a:accent5>
    <a:accent6>
      <a:srgbClr val="007300"/>
    </a:accent6>
    <a:hlink>
      <a:srgbClr val="000099"/>
    </a:hlink>
    <a:folHlink>
      <a:srgbClr val="990033"/>
    </a:folHlink>
  </a:clrScheme>
  <a:fontScheme name="1_~0100906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CWQM Workshop PP Template</Template>
  <TotalTime>1176</TotalTime>
  <Words>1247</Words>
  <Application>Microsoft Office PowerPoint</Application>
  <PresentationFormat>On-screen Show (4:3)</PresentationFormat>
  <Paragraphs>270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CWQM Workshop PP Template</vt:lpstr>
      <vt:lpstr>1_~0100906</vt:lpstr>
      <vt:lpstr>Overview of Continuous Water-Quality Monitoring </vt:lpstr>
      <vt:lpstr>Purpose of Monitoring</vt:lpstr>
      <vt:lpstr>How will data be used ?</vt:lpstr>
      <vt:lpstr>Design of Monitoring Plan</vt:lpstr>
      <vt:lpstr>Water-Quality Parameters</vt:lpstr>
      <vt:lpstr>Typical Probe Specifications</vt:lpstr>
      <vt:lpstr>PowerPoint Presentation</vt:lpstr>
      <vt:lpstr>PowerPoint Presentation</vt:lpstr>
      <vt:lpstr>PowerPoint Presentation</vt:lpstr>
      <vt:lpstr>Other Sensors</vt:lpstr>
      <vt:lpstr>PowerPoint Presentation</vt:lpstr>
      <vt:lpstr>Temperature</vt:lpstr>
      <vt:lpstr>Specific Conductance</vt:lpstr>
      <vt:lpstr>Salinity</vt:lpstr>
      <vt:lpstr>pH</vt:lpstr>
      <vt:lpstr>Dissolved Oxygen</vt:lpstr>
      <vt:lpstr>Advantages of Optical Sensors</vt:lpstr>
      <vt:lpstr>Advantages of Optical Sensors, cont.</vt:lpstr>
      <vt:lpstr>Turbidity</vt:lpstr>
      <vt:lpstr>Turbidity</vt:lpstr>
      <vt:lpstr>Design of Monitoring Plan</vt:lpstr>
      <vt:lpstr>Flow through system</vt:lpstr>
      <vt:lpstr>Flow through</vt:lpstr>
      <vt:lpstr>In situ (external logger) </vt:lpstr>
      <vt:lpstr>In situ (external logger)</vt:lpstr>
      <vt:lpstr>In situ (internal logger) </vt:lpstr>
      <vt:lpstr>In situ (internal logger)</vt:lpstr>
      <vt:lpstr>Continuous Water Quality Monitoring</vt:lpstr>
      <vt:lpstr>Relations Between Parameters DO and pH</vt:lpstr>
      <vt:lpstr>Relations Between Parameters Turbidity –vs- Discharge</vt:lpstr>
      <vt:lpstr>Discrete vs Continuous Monitoring</vt:lpstr>
      <vt:lpstr>Other Surrogate Possibilities</vt:lpstr>
      <vt:lpstr>Applications</vt:lpstr>
      <vt:lpstr>Relation between SC and TN</vt:lpstr>
      <vt:lpstr>Applications (cont)</vt:lpstr>
      <vt:lpstr>Questions?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#-Lecture Name</dc:title>
  <dc:creator>daevans</dc:creator>
  <cp:lastModifiedBy>Steve Lipscomb</cp:lastModifiedBy>
  <cp:revision>98</cp:revision>
  <dcterms:created xsi:type="dcterms:W3CDTF">2010-05-02T05:05:16Z</dcterms:created>
  <dcterms:modified xsi:type="dcterms:W3CDTF">2015-04-07T16:51:27Z</dcterms:modified>
</cp:coreProperties>
</file>